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39" r:id="rId3"/>
    <p:sldId id="440" r:id="rId4"/>
    <p:sldId id="314" r:id="rId5"/>
    <p:sldId id="317" r:id="rId6"/>
    <p:sldId id="404" r:id="rId7"/>
    <p:sldId id="451" r:id="rId8"/>
    <p:sldId id="445" r:id="rId9"/>
    <p:sldId id="446" r:id="rId10"/>
    <p:sldId id="410" r:id="rId11"/>
    <p:sldId id="411" r:id="rId12"/>
    <p:sldId id="412" r:id="rId13"/>
    <p:sldId id="413" r:id="rId14"/>
    <p:sldId id="414" r:id="rId15"/>
    <p:sldId id="415" r:id="rId16"/>
    <p:sldId id="416" r:id="rId17"/>
    <p:sldId id="443" r:id="rId18"/>
    <p:sldId id="417" r:id="rId19"/>
    <p:sldId id="418" r:id="rId20"/>
    <p:sldId id="421" r:id="rId21"/>
    <p:sldId id="424" r:id="rId22"/>
    <p:sldId id="422" r:id="rId23"/>
    <p:sldId id="423" r:id="rId24"/>
    <p:sldId id="425" r:id="rId25"/>
    <p:sldId id="426" r:id="rId26"/>
    <p:sldId id="427" r:id="rId27"/>
    <p:sldId id="318" r:id="rId28"/>
    <p:sldId id="370" r:id="rId29"/>
    <p:sldId id="420" r:id="rId30"/>
    <p:sldId id="407" r:id="rId31"/>
    <p:sldId id="408" r:id="rId32"/>
    <p:sldId id="438" r:id="rId33"/>
    <p:sldId id="428" r:id="rId34"/>
    <p:sldId id="332" r:id="rId35"/>
    <p:sldId id="344" r:id="rId36"/>
    <p:sldId id="442" r:id="rId37"/>
    <p:sldId id="444" r:id="rId38"/>
    <p:sldId id="447" r:id="rId39"/>
    <p:sldId id="324" r:id="rId40"/>
    <p:sldId id="454" r:id="rId41"/>
    <p:sldId id="453" r:id="rId42"/>
    <p:sldId id="323" r:id="rId43"/>
    <p:sldId id="342" r:id="rId44"/>
    <p:sldId id="360" r:id="rId45"/>
    <p:sldId id="383" r:id="rId46"/>
    <p:sldId id="361" r:id="rId47"/>
    <p:sldId id="362" r:id="rId48"/>
    <p:sldId id="363" r:id="rId49"/>
    <p:sldId id="364" r:id="rId50"/>
    <p:sldId id="365" r:id="rId51"/>
    <p:sldId id="366" r:id="rId52"/>
    <p:sldId id="367" r:id="rId53"/>
    <p:sldId id="368" r:id="rId54"/>
    <p:sldId id="386" r:id="rId55"/>
    <p:sldId id="373" r:id="rId56"/>
    <p:sldId id="375" r:id="rId57"/>
    <p:sldId id="387" r:id="rId58"/>
    <p:sldId id="388" r:id="rId59"/>
    <p:sldId id="390" r:id="rId60"/>
    <p:sldId id="396" r:id="rId61"/>
    <p:sldId id="452" r:id="rId62"/>
    <p:sldId id="374" r:id="rId63"/>
    <p:sldId id="378" r:id="rId64"/>
    <p:sldId id="377" r:id="rId65"/>
    <p:sldId id="382" r:id="rId66"/>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373" autoAdjust="0"/>
  </p:normalViewPr>
  <p:slideViewPr>
    <p:cSldViewPr snapToGrid="0" snapToObjects="1">
      <p:cViewPr varScale="1">
        <p:scale>
          <a:sx n="75" d="100"/>
          <a:sy n="75" d="100"/>
        </p:scale>
        <p:origin x="1795"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69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11/18/2024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55</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a:t>
            </a:r>
            <a:r>
              <a:rPr lang="en-GB" b="0" i="0">
                <a:solidFill>
                  <a:srgbClr val="273239"/>
                </a:solidFill>
                <a:effectLst/>
                <a:latin typeface="Times New Roman" panose="02020603050405020304" pitchFamily="18" charset="0"/>
                <a:cs typeface="Times New Roman" panose="02020603050405020304" pitchFamily="18" charset="0"/>
              </a:rPr>
              <a:t>each vertex </a:t>
            </a:r>
            <a:r>
              <a:rPr lang="en-GB" b="0" i="0" dirty="0">
                <a:solidFill>
                  <a:srgbClr val="273239"/>
                </a:solidFill>
                <a:effectLst/>
                <a:latin typeface="Times New Roman" panose="02020603050405020304" pitchFamily="18" charset="0"/>
                <a:cs typeface="Times New Roman" panose="02020603050405020304" pitchFamily="18" charset="0"/>
              </a:rPr>
              <a:t>‘</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t>
            </a:r>
            <a:r>
              <a:rPr lang="en-GB" b="0" i="0">
                <a:solidFill>
                  <a:srgbClr val="273239"/>
                </a:solidFill>
                <a:effectLst/>
                <a:latin typeface="Times New Roman" panose="02020603050405020304" pitchFamily="18" charset="0"/>
                <a:cs typeface="Times New Roman" panose="02020603050405020304" pitchFamily="18" charset="0"/>
              </a:rPr>
              <a:t>any vertex </a:t>
            </a:r>
            <a:r>
              <a:rPr lang="en-GB" b="0" i="0" dirty="0">
                <a:solidFill>
                  <a:srgbClr val="273239"/>
                </a:solidFill>
                <a:effectLst/>
                <a:latin typeface="Times New Roman" panose="02020603050405020304" pitchFamily="18" charset="0"/>
                <a:cs typeface="Times New Roman" panose="02020603050405020304" pitchFamily="18" charset="0"/>
              </a:rPr>
              <a:t>(let’s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distance[u]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4.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9.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754326"/>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477328"/>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754326"/>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 </a:t>
            </a:r>
            <a:r>
              <a:rPr lang="en-GB" dirty="0" err="1">
                <a:solidFill>
                  <a:schemeClr val="tx1"/>
                </a:solidFill>
                <a:latin typeface="Times New Roman" panose="02020603050405020304" pitchFamily="18" charset="0"/>
                <a:cs typeface="Times New Roman" panose="02020603050405020304" pitchFamily="18" charset="0"/>
              </a:rPr>
              <a:t>prevvertex</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for shortest-paths problems with nonnegative weights. </a:t>
            </a:r>
          </a:p>
          <a:p>
            <a:pPr lvl="1"/>
            <a:r>
              <a:rPr lang="en-GB" dirty="0"/>
              <a:t>Topological Sort for edge-weighted DAG</a:t>
            </a:r>
            <a:r>
              <a:rPr lang="en-US" dirty="0"/>
              <a:t>, which works even if the weights are negative. </a:t>
            </a:r>
          </a:p>
          <a:p>
            <a:pPr lvl="1"/>
            <a:r>
              <a:rPr lang="en-US" dirty="0"/>
              <a:t>Bellman–Ford algorithm for edge-weighted digraphs with no negative cycles. </a:t>
            </a:r>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every </a:t>
            </a:r>
            <a:r>
              <a:rPr lang="en-US" sz="1600">
                <a:latin typeface="Times New Roman" panose="02020603050405020304" pitchFamily="18" charset="0"/>
                <a:cs typeface="Times New Roman" panose="02020603050405020304" pitchFamily="18" charset="0"/>
              </a:rPr>
              <a:t>other vertex. </a:t>
            </a:r>
            <a:endParaRPr lang="en-US" sz="1600" dirty="0">
              <a:latin typeface="Times New Roman" panose="02020603050405020304" pitchFamily="18" charset="0"/>
              <a:cs typeface="Times New Roman" panose="02020603050405020304" pitchFamily="18" charset="0"/>
            </a:endParaRP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a:t>
            </a:r>
            <a:r>
              <a:rPr lang="en-US" sz="1600">
                <a:latin typeface="Times New Roman" panose="02020603050405020304" pitchFamily="18" charset="0"/>
                <a:cs typeface="Times New Roman" panose="02020603050405020304" pitchFamily="18" charset="0"/>
              </a:rPr>
              <a:t>one vertex </a:t>
            </a:r>
            <a:r>
              <a:rPr lang="en-US" sz="1600" dirty="0">
                <a:latin typeface="Times New Roman" panose="02020603050405020304" pitchFamily="18" charset="0"/>
                <a:cs typeface="Times New Roman" panose="02020603050405020304" pitchFamily="18" charset="0"/>
              </a:rPr>
              <a:t>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sp>
        <p:nvSpPr>
          <p:cNvPr id="30" name="object 6">
            <a:extLst>
              <a:ext uri="{FF2B5EF4-FFF2-40B4-BE49-F238E27FC236}">
                <a16:creationId xmlns:a16="http://schemas.microsoft.com/office/drawing/2014/main" id="{C1C6A432-3AA0-920B-79E3-FA526D9B8105}"/>
              </a:ext>
            </a:extLst>
          </p:cNvPr>
          <p:cNvSpPr txBox="1"/>
          <p:nvPr/>
        </p:nvSpPr>
        <p:spPr>
          <a:xfrm>
            <a:off x="88884" y="4041964"/>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of length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sz="2400" b="0" i="0" dirty="0">
                <a:solidFill>
                  <a:srgbClr val="273239"/>
                </a:solidFill>
                <a:effectLst/>
                <a:latin typeface="Times New Roman" panose="02020603050405020304" pitchFamily="18" charset="0"/>
                <a:cs typeface="Times New Roman" panose="02020603050405020304" pitchFamily="18" charset="0"/>
              </a:rPr>
              <a:t>, which is the maximum possible length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time i.e. the N-</a:t>
                </a:r>
                <a:r>
                  <a:rPr lang="en-GB" sz="2800" i="0" dirty="0" err="1">
                    <a:solidFill>
                      <a:srgbClr val="273239"/>
                    </a:solidFill>
                    <a:effectLst/>
                    <a:latin typeface="Times New Roman" panose="02020603050405020304" pitchFamily="18" charset="0"/>
                    <a:cs typeface="Times New Roman" panose="02020603050405020304" pitchFamily="18" charset="0"/>
                  </a:rPr>
                  <a:t>th</a:t>
                </a:r>
                <a:r>
                  <a:rPr lang="en-GB" sz="2800" i="0" dirty="0">
                    <a:solidFill>
                      <a:srgbClr val="273239"/>
                    </a:solidFill>
                    <a:effectLst/>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1 (Negative cycle exists): if any edge can be further </a:t>
                </a:r>
                <a:r>
                  <a:rPr lang="en-GB" sz="2400" dirty="0">
                    <a:solidFill>
                      <a:srgbClr val="273239"/>
                    </a:solidFill>
                    <a:latin typeface="Times New Roman" panose="02020603050405020304" pitchFamily="18" charset="0"/>
                    <a:cs typeface="Times New Roman" panose="02020603050405020304" pitchFamily="18" charset="0"/>
                  </a:rPr>
                  <a:t>relaxed, i.e., </a:t>
                </a:r>
                <a:r>
                  <a:rPr lang="en-GB" sz="2400" i="0" dirty="0">
                    <a:solidFill>
                      <a:srgbClr val="273239"/>
                    </a:solidFill>
                    <a:effectLst/>
                    <a:latin typeface="Times New Roman" panose="02020603050405020304" pitchFamily="18" charset="0"/>
                    <a:cs typeface="Times New Roman" panose="02020603050405020304" pitchFamily="18" charset="0"/>
                  </a:rPr>
                  <a:t>for any edge e, if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[w] &gt;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[v] + </a:t>
                </a:r>
                <a:r>
                  <a:rPr lang="en-GB" sz="2400" i="0" dirty="0" err="1">
                    <a:solidFill>
                      <a:srgbClr val="273239"/>
                    </a:solidFill>
                    <a:effectLst/>
                    <a:latin typeface="Times New Roman" panose="02020603050405020304" pitchFamily="18" charset="0"/>
                    <a:cs typeface="Times New Roman" panose="02020603050405020304" pitchFamily="18" charset="0"/>
                  </a:rPr>
                  <a:t>e.weight</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59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3"/>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122716" y="1306017"/>
            <a:ext cx="8813011"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35" name="Arrow: Right 34">
            <a:extLst>
              <a:ext uri="{FF2B5EF4-FFF2-40B4-BE49-F238E27FC236}">
                <a16:creationId xmlns:a16="http://schemas.microsoft.com/office/drawing/2014/main" id="{EF20EE7A-6505-18DE-56D8-DC2F24D25341}"/>
              </a:ext>
            </a:extLst>
          </p:cNvPr>
          <p:cNvSpPr/>
          <p:nvPr/>
        </p:nvSpPr>
        <p:spPr>
          <a:xfrm rot="10646415">
            <a:off x="1690608" y="4493231"/>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708674"/>
            <a:ext cx="1183016" cy="369332"/>
          </a:xfrm>
          <a:prstGeom prst="rect">
            <a:avLst/>
          </a:prstGeom>
          <a:noFill/>
        </p:spPr>
        <p:txBody>
          <a:bodyPr wrap="none" rtlCol="0">
            <a:spAutoFit/>
          </a:bodyPr>
          <a:lstStyle/>
          <a:p>
            <a:pPr algn="ctr"/>
            <a:r>
              <a:rPr lang="en-GB" dirty="0"/>
              <a:t>No change</a:t>
            </a:r>
            <a:endParaRPr lang="en-SE" dirty="0"/>
          </a:p>
        </p:txBody>
      </p:sp>
      <p:sp>
        <p:nvSpPr>
          <p:cNvPr id="43" name="Arrow: Right 42">
            <a:extLst>
              <a:ext uri="{FF2B5EF4-FFF2-40B4-BE49-F238E27FC236}">
                <a16:creationId xmlns:a16="http://schemas.microsoft.com/office/drawing/2014/main" id="{CB39DCB9-037B-C029-5CBC-975418CC16AF}"/>
              </a:ext>
            </a:extLst>
          </p:cNvPr>
          <p:cNvSpPr/>
          <p:nvPr/>
        </p:nvSpPr>
        <p:spPr>
          <a:xfrm>
            <a:off x="6603532" y="343921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B5E4160A-6C02-D06A-5829-ABBEA0565C57}"/>
              </a:ext>
            </a:extLst>
          </p:cNvPr>
          <p:cNvSpPr txBox="1"/>
          <p:nvPr/>
        </p:nvSpPr>
        <p:spPr>
          <a:xfrm>
            <a:off x="6648799" y="3137157"/>
            <a:ext cx="682303" cy="369332"/>
          </a:xfrm>
          <a:prstGeom prst="rect">
            <a:avLst/>
          </a:prstGeom>
          <a:noFill/>
        </p:spPr>
        <p:txBody>
          <a:bodyPr wrap="none" rtlCol="0">
            <a:spAutoFit/>
          </a:bodyPr>
          <a:lstStyle/>
          <a:p>
            <a:pPr algn="ctr"/>
            <a:r>
              <a:rPr lang="en-GB" dirty="0" err="1"/>
              <a:t>Iter</a:t>
            </a:r>
            <a:r>
              <a:rPr lang="en-GB" dirty="0"/>
              <a:t> 3</a:t>
            </a:r>
            <a:endParaRPr lang="en-SE" dirty="0"/>
          </a:p>
        </p:txBody>
      </p:sp>
      <p:sp>
        <p:nvSpPr>
          <p:cNvPr id="45" name="TextBox 44">
            <a:extLst>
              <a:ext uri="{FF2B5EF4-FFF2-40B4-BE49-F238E27FC236}">
                <a16:creationId xmlns:a16="http://schemas.microsoft.com/office/drawing/2014/main" id="{B796744B-FB63-8F5A-6C47-826655BDD998}"/>
              </a:ext>
            </a:extLst>
          </p:cNvPr>
          <p:cNvSpPr txBox="1"/>
          <p:nvPr/>
        </p:nvSpPr>
        <p:spPr>
          <a:xfrm>
            <a:off x="6420366" y="378452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6" name="Content Placeholder 4">
            <a:extLst>
              <a:ext uri="{FF2B5EF4-FFF2-40B4-BE49-F238E27FC236}">
                <a16:creationId xmlns:a16="http://schemas.microsoft.com/office/drawing/2014/main" id="{5C6D54FA-CFBA-5BF3-1D12-1AE60887A468}"/>
              </a:ext>
            </a:extLst>
          </p:cNvPr>
          <p:cNvGraphicFramePr>
            <a:graphicFrameLocks/>
          </p:cNvGraphicFramePr>
          <p:nvPr/>
        </p:nvGraphicFramePr>
        <p:xfrm>
          <a:off x="7503059"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47" name="TextBox 46">
            <a:extLst>
              <a:ext uri="{FF2B5EF4-FFF2-40B4-BE49-F238E27FC236}">
                <a16:creationId xmlns:a16="http://schemas.microsoft.com/office/drawing/2014/main" id="{602B7517-0EAB-EF21-E99D-05A9D3174E85}"/>
              </a:ext>
            </a:extLst>
          </p:cNvPr>
          <p:cNvSpPr txBox="1"/>
          <p:nvPr/>
        </p:nvSpPr>
        <p:spPr>
          <a:xfrm>
            <a:off x="3965779" y="4269695"/>
            <a:ext cx="682303" cy="369332"/>
          </a:xfrm>
          <a:prstGeom prst="rect">
            <a:avLst/>
          </a:prstGeom>
          <a:noFill/>
        </p:spPr>
        <p:txBody>
          <a:bodyPr wrap="none" rtlCol="0">
            <a:spAutoFit/>
          </a:bodyPr>
          <a:lstStyle/>
          <a:p>
            <a:pPr algn="ctr"/>
            <a:r>
              <a:rPr lang="en-GB" dirty="0" err="1"/>
              <a:t>Iter</a:t>
            </a:r>
            <a:r>
              <a:rPr lang="en-GB" dirty="0"/>
              <a:t> 4</a:t>
            </a:r>
            <a:endParaRPr lang="en-SE" dirty="0"/>
          </a:p>
        </p:txBody>
      </p:sp>
      <p:sp>
        <p:nvSpPr>
          <p:cNvPr id="48" name="TextBox 47">
            <a:extLst>
              <a:ext uri="{FF2B5EF4-FFF2-40B4-BE49-F238E27FC236}">
                <a16:creationId xmlns:a16="http://schemas.microsoft.com/office/drawing/2014/main" id="{2667EC8B-2CAB-90F5-D4BB-478B57E2397F}"/>
              </a:ext>
            </a:extLst>
          </p:cNvPr>
          <p:cNvSpPr txBox="1"/>
          <p:nvPr/>
        </p:nvSpPr>
        <p:spPr>
          <a:xfrm>
            <a:off x="3746183" y="4633664"/>
            <a:ext cx="1183016" cy="369332"/>
          </a:xfrm>
          <a:prstGeom prst="rect">
            <a:avLst/>
          </a:prstGeom>
          <a:noFill/>
        </p:spPr>
        <p:txBody>
          <a:bodyPr wrap="none" rtlCol="0">
            <a:spAutoFit/>
          </a:bodyPr>
          <a:lstStyle/>
          <a:p>
            <a:pPr algn="ctr"/>
            <a:r>
              <a:rPr lang="en-GB" dirty="0"/>
              <a:t>No change</a:t>
            </a:r>
            <a:endParaRPr lang="en-SE" dirty="0"/>
          </a:p>
        </p:txBody>
      </p:sp>
      <p:graphicFrame>
        <p:nvGraphicFramePr>
          <p:cNvPr id="49" name="Content Placeholder 4">
            <a:extLst>
              <a:ext uri="{FF2B5EF4-FFF2-40B4-BE49-F238E27FC236}">
                <a16:creationId xmlns:a16="http://schemas.microsoft.com/office/drawing/2014/main" id="{215F9217-DD78-DC8D-8480-EAE219842A3F}"/>
              </a:ext>
            </a:extLst>
          </p:cNvPr>
          <p:cNvGraphicFramePr>
            <a:graphicFrameLocks/>
          </p:cNvGraphicFramePr>
          <p:nvPr/>
        </p:nvGraphicFramePr>
        <p:xfrm>
          <a:off x="201101" y="4798669"/>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Tree>
    <p:extLst>
      <p:ext uri="{BB962C8B-B14F-4D97-AF65-F5344CB8AC3E}">
        <p14:creationId xmlns:p14="http://schemas.microsoft.com/office/powerpoint/2010/main" val="338870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200"/>
                <a:ext cx="8229600" cy="4983162"/>
              </a:xfrm>
            </p:spPr>
            <p:txBody>
              <a:bodyPr>
                <a:normAutofit fontScale="85000" lnSpcReduction="20000"/>
              </a:bodyPr>
              <a:lstStyle/>
              <a:p>
                <a:r>
                  <a:rPr lang="en-GB" dirty="0"/>
                  <a:t>Suppose that an edge-weighted digraph has no directed cycles. Is it easier to find shortest paths than in a general digraph?</a:t>
                </a:r>
              </a:p>
              <a:p>
                <a:r>
                  <a:rPr lang="en-GB" dirty="0"/>
                  <a:t>Idea: Consider vertices in topological order. Relax all edges pointing from </a:t>
                </a:r>
                <a:r>
                  <a:rPr lang="en-GB"/>
                  <a:t>that vertex</a:t>
                </a:r>
                <a:endParaRPr lang="en-GB" dirty="0"/>
              </a:p>
              <a:p>
                <a:endParaRPr lang="en-GB" dirty="0"/>
              </a:p>
              <a:p>
                <a:r>
                  <a:rPr lang="en-GB" dirty="0"/>
                  <a:t>Initialize </a:t>
                </a:r>
                <a:r>
                  <a:rPr lang="en-GB" dirty="0" err="1"/>
                  <a:t>dist</a:t>
                </a:r>
                <a:r>
                  <a:rPr lang="en-GB" dirty="0"/>
                  <a:t>[] = {</a:t>
                </a:r>
                <a14:m>
                  <m:oMath xmlns:m="http://schemas.openxmlformats.org/officeDocument/2006/math">
                    <m:r>
                      <a:rPr lang="en-GB" i="1" dirty="0">
                        <a:latin typeface="Cambria Math" panose="02040503050406030204" pitchFamily="18" charset="0"/>
                      </a:rPr>
                      <m:t>∞</m:t>
                    </m:r>
                  </m:oMath>
                </a14:m>
                <a:r>
                  <a:rPr lang="en-GB" dirty="0"/>
                  <a:t>,</a:t>
                </a:r>
                <a14:m>
                  <m:oMath xmlns:m="http://schemas.openxmlformats.org/officeDocument/2006/math">
                    <m:r>
                      <a:rPr lang="en-GB" b="0" i="1" dirty="0" smtClean="0">
                        <a:latin typeface="Cambria Math" panose="02040503050406030204" pitchFamily="18" charset="0"/>
                      </a:rPr>
                      <m:t>∞</m:t>
                    </m:r>
                  </m:oMath>
                </a14:m>
                <a:r>
                  <a:rPr lang="en-GB" dirty="0"/>
                  <a:t>, ….} and </a:t>
                </a:r>
                <a:r>
                  <a:rPr lang="en-GB" dirty="0" err="1"/>
                  <a:t>dist</a:t>
                </a:r>
                <a:r>
                  <a:rPr lang="en-GB" dirty="0"/>
                  <a:t>[s] = 0 where s is the </a:t>
                </a:r>
                <a:r>
                  <a:rPr lang="en-GB"/>
                  <a:t>source vertex. </a:t>
                </a:r>
                <a:endParaRPr lang="en-GB" dirty="0"/>
              </a:p>
              <a:p>
                <a:r>
                  <a:rPr lang="en-GB" dirty="0"/>
                  <a:t>Create a topological order of all vertices. </a:t>
                </a:r>
              </a:p>
              <a:p>
                <a:r>
                  <a:rPr lang="en-GB" dirty="0"/>
                  <a:t>For </a:t>
                </a:r>
                <a:r>
                  <a:rPr lang="en-GB"/>
                  <a:t>every vertex </a:t>
                </a:r>
                <a:r>
                  <a:rPr lang="en-GB" dirty="0"/>
                  <a:t>u in topological order </a:t>
                </a:r>
              </a:p>
              <a:p>
                <a:pPr marL="0" indent="0">
                  <a:buNone/>
                </a:pPr>
                <a:r>
                  <a:rPr lang="en-GB" dirty="0"/>
                  <a:t>		For every </a:t>
                </a:r>
                <a:r>
                  <a:rPr lang="en-GB"/>
                  <a:t>adjacent vertex </a:t>
                </a:r>
                <a:r>
                  <a:rPr lang="en-GB" dirty="0"/>
                  <a:t>v of u </a:t>
                </a:r>
              </a:p>
              <a:p>
                <a:pPr marL="0" indent="0">
                  <a:buNone/>
                </a:pPr>
                <a:r>
                  <a:rPr lang="en-GB" dirty="0"/>
                  <a:t>			if (</a:t>
                </a:r>
                <a:r>
                  <a:rPr lang="en-GB" dirty="0" err="1"/>
                  <a:t>dist</a:t>
                </a:r>
                <a:r>
                  <a:rPr lang="en-GB" dirty="0"/>
                  <a:t>[v] &gt; </a:t>
                </a:r>
                <a:r>
                  <a:rPr lang="en-GB" dirty="0" err="1"/>
                  <a:t>dist</a:t>
                </a:r>
                <a:r>
                  <a:rPr lang="en-GB" dirty="0"/>
                  <a:t>[u] + weight(u, v)) //relax edge </a:t>
                </a:r>
                <a:r>
                  <a:rPr lang="en-GB" dirty="0" err="1"/>
                  <a:t>uv</a:t>
                </a:r>
                <a:endParaRPr lang="en-GB" dirty="0"/>
              </a:p>
              <a:p>
                <a:pPr marL="0" indent="0">
                  <a:buNone/>
                </a:pPr>
                <a:r>
                  <a:rPr lang="en-GB" dirty="0"/>
                  <a:t>				</a:t>
                </a:r>
                <a:r>
                  <a:rPr lang="en-GB" dirty="0" err="1"/>
                  <a:t>dist</a:t>
                </a:r>
                <a:r>
                  <a:rPr lang="en-GB" dirty="0"/>
                  <a:t>[v] = </a:t>
                </a:r>
                <a:r>
                  <a:rPr lang="en-GB" dirty="0" err="1"/>
                  <a:t>dist</a:t>
                </a:r>
                <a:r>
                  <a:rPr lang="en-GB" dirty="0"/>
                  <a:t>[u] + weight(u, v) </a:t>
                </a:r>
              </a:p>
              <a:p>
                <a:endParaRPr lang="en-GB" dirty="0"/>
              </a:p>
              <a:p>
                <a:r>
                  <a:rPr lang="en-GB" dirty="0"/>
                  <a:t>Time Complexity: Time complexity of topological sort is O(V+E). After finding topological order, the algorithm process all vertices and for </a:t>
                </a:r>
                <a:r>
                  <a:rPr lang="en-GB"/>
                  <a:t>every vertex, </a:t>
                </a:r>
                <a:r>
                  <a:rPr lang="en-GB" dirty="0"/>
                  <a:t>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200"/>
                <a:ext cx="8229600" cy="4983162"/>
              </a:xfrm>
              <a:blipFill>
                <a:blip r:embed="rId2"/>
                <a:stretch>
                  <a:fillRect l="-667" t="-1958"/>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416046"/>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prevvertex</a:t>
            </a:r>
            <a:r>
              <a:rPr lang="en-US" dirty="0">
                <a:latin typeface="Arial" panose="020B0604020202020204" pitchFamily="34" charset="0"/>
                <a:cs typeface="Arial" panose="020B0604020202020204" pitchFamily="34" charset="0"/>
              </a:rPr>
              <a:t>[w].</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[w],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e.weight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[w]=v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604750" y="6270652"/>
            <a:ext cx="2919135" cy="760826"/>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w goes through vertex u,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sz="1400" dirty="0" err="1">
                <a:solidFill>
                  <a:srgbClr val="8D3124"/>
                </a:solidFill>
                <a:latin typeface="Arial" panose="020B0604020202020204" pitchFamily="34" charset="0"/>
                <a:cs typeface="Arial" panose="020B0604020202020204" pitchFamily="34" charset="0"/>
              </a:rPr>
              <a:t>v→w</a:t>
            </a:r>
            <a:r>
              <a:rPr lang="en-GB" sz="1400" dirty="0">
                <a:solidFill>
                  <a:srgbClr val="8D3124"/>
                </a:solidFill>
                <a:latin typeface="Arial" panose="020B0604020202020204" pitchFamily="34" charset="0"/>
                <a:cs typeface="Arial" panose="020B0604020202020204" pitchFamily="34" charset="0"/>
              </a:rPr>
              <a:t>, the shortest path from s to w is updated to go through vertex v,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076527"/>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prevvertex</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670650"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prevvertex</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[w]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a:t>
            </a:r>
            <a:r>
              <a:rPr lang="en-US" sz="1600" dirty="0" err="1">
                <a:solidFill>
                  <a:schemeClr val="tx1"/>
                </a:solidFill>
                <a:latin typeface="Times New Roman" panose="02020603050405020304" pitchFamily="18" charset="0"/>
                <a:cs typeface="Times New Roman" panose="02020603050405020304" pitchFamily="18" charset="0"/>
              </a:rPr>
              <a:t>e.weight</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prevvertex</a:t>
            </a:r>
            <a:r>
              <a:rPr lang="en-US" sz="1600" dirty="0">
                <a:solidFill>
                  <a:schemeClr val="tx1"/>
                </a:solidFill>
                <a:latin typeface="Times New Roman" panose="02020603050405020304" pitchFamily="18" charset="0"/>
                <a:cs typeface="Times New Roman" panose="02020603050405020304" pitchFamily="18" charset="0"/>
              </a:rPr>
              <a:t>[w] = v</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u</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Tree>
    <p:extLst>
      <p:ext uri="{BB962C8B-B14F-4D97-AF65-F5344CB8AC3E}">
        <p14:creationId xmlns:p14="http://schemas.microsoft.com/office/powerpoint/2010/main" val="330510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290337135"/>
              </p:ext>
            </p:extLst>
          </p:nvPr>
        </p:nvGraphicFramePr>
        <p:xfrm>
          <a:off x="174812" y="2022756"/>
          <a:ext cx="8733741" cy="31089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(binary heap)</a:t>
                      </a:r>
                    </a:p>
                  </a:txBody>
                  <a:tcPr/>
                </a:tc>
                <a:tc>
                  <a:txBody>
                    <a:bodyPr/>
                    <a:lstStyle/>
                    <a:p>
                      <a:pPr algn="l"/>
                      <a:r>
                        <a:rPr lang="en-GB" sz="2000" dirty="0"/>
                        <a:t>Undirected or directed graph; no negative weights/cycles</a:t>
                      </a:r>
                    </a:p>
                  </a:txBody>
                  <a:tcPr/>
                </a:tc>
                <a:tc>
                  <a:txBody>
                    <a:bodyPr/>
                    <a:lstStyle/>
                    <a:p>
                      <a:pPr algn="ctr"/>
                      <a:r>
                        <a:rPr lang="en-GB" sz="2000" dirty="0"/>
                        <a:t>O(E log V)</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vertex in order to calculate shortest distance between every pair of vertices.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vertex, j = Destination vertex, k = Intermediate vertex</a:t>
            </a:r>
          </a:p>
          <a:p>
            <a:pPr algn="l" rtl="0" fontAlgn="base"/>
            <a:r>
              <a:rPr lang="en-GB" dirty="0"/>
              <a:t>Time Complexity: O(V</a:t>
            </a:r>
            <a:r>
              <a:rPr lang="en-GB" baseline="30000" dirty="0"/>
              <a:t>3</a:t>
            </a:r>
            <a:r>
              <a:rPr lang="en-GB"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a:t>
            </a:r>
            <a:r>
              <a:rPr lang="en-GB"/>
              <a:t>intermediate vertex </a:t>
            </a:r>
            <a:r>
              <a:rPr lang="en-GB" dirty="0"/>
              <a:t>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a:t>
            </a:r>
            <a:r>
              <a:rPr lang="en-GB"/>
              <a:t>intermediate vertex </a:t>
            </a:r>
            <a:r>
              <a:rPr lang="en-GB" dirty="0"/>
              <a:t>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lnSpcReduction="100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prevvertex</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026470"/>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prevvertex</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a:t>
            </a:r>
            <a:r>
              <a:rPr lang="en-GB"/>
              <a:t>every vertex, </a:t>
            </a:r>
            <a:r>
              <a:rPr lang="en-GB" dirty="0"/>
              <a:t>considering </a:t>
            </a:r>
            <a:r>
              <a:rPr lang="en-GB"/>
              <a:t>every vertex </a:t>
            </a:r>
            <a:r>
              <a:rPr lang="en-GB" dirty="0"/>
              <a:t>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a:t>
            </a:r>
            <a:r>
              <a:rPr lang="en-GB"/>
              <a:t>every vertex. </a:t>
            </a:r>
            <a:endParaRPr lang="en-GB" dirty="0"/>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0"/>
            <a:ext cx="8229600" cy="2887437"/>
          </a:xfrm>
        </p:spPr>
        <p:txBody>
          <a:bodyPr>
            <a:normAutofit lnSpcReduction="1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51497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901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9063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51510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51538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8130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7845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7845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8120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415465"/>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51813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933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9379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51827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51855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8446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8161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8161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8436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447097"/>
            <a:ext cx="370114" cy="369332"/>
          </a:xfrm>
          <a:prstGeom prst="rect">
            <a:avLst/>
          </a:prstGeom>
          <a:noFill/>
        </p:spPr>
        <p:txBody>
          <a:bodyPr wrap="square">
            <a:spAutoFit/>
          </a:bodyPr>
          <a:lstStyle/>
          <a:p>
            <a:r>
              <a:rPr lang="en-GB" dirty="0"/>
              <a:t> 5</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dissolve">
                                      <p:cBhvr>
                                        <p:cTn id="96" dur="500"/>
                                        <p:tgtEl>
                                          <p:spTgt spid="5"/>
                                        </p:tgtEl>
                                      </p:cBhvr>
                                    </p:animEffect>
                                  </p:childTnLst>
                                </p:cTn>
                              </p:par>
                              <p:par>
                                <p:cTn id="97" presetID="9"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dissolv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2000" fill="hold"/>
                                        <p:tgtEl>
                                          <p:spTgt spid="9"/>
                                        </p:tgtEl>
                                        <p:attrNameLst>
                                          <p:attrName>fillcolor</p:attrName>
                                        </p:attrNameLst>
                                      </p:cBhvr>
                                      <p:to>
                                        <a:schemeClr val="accent2"/>
                                      </p:to>
                                    </p:animClr>
                                    <p:set>
                                      <p:cBhvr>
                                        <p:cTn id="107" dur="2000" fill="hold"/>
                                        <p:tgtEl>
                                          <p:spTgt spid="9"/>
                                        </p:tgtEl>
                                        <p:attrNameLst>
                                          <p:attrName>fill.type</p:attrName>
                                        </p:attrNameLst>
                                      </p:cBhvr>
                                      <p:to>
                                        <p:strVal val="solid"/>
                                      </p:to>
                                    </p:set>
                                    <p:set>
                                      <p:cBhvr>
                                        <p:cTn id="108" dur="2000" fill="hold"/>
                                        <p:tgtEl>
                                          <p:spTgt spid="9"/>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7" presetClass="emph" presetSubtype="2" fill="hold" nodeType="clickEffect">
                                  <p:stCondLst>
                                    <p:cond delay="0"/>
                                  </p:stCondLst>
                                  <p:childTnLst>
                                    <p:animClr clrSpc="rgb" dir="cw">
                                      <p:cBhvr>
                                        <p:cTn id="112" dur="2000" fill="hold"/>
                                        <p:tgtEl>
                                          <p:spTgt spid="6"/>
                                        </p:tgtEl>
                                        <p:attrNameLst>
                                          <p:attrName>stroke.color</p:attrName>
                                        </p:attrNameLst>
                                      </p:cBhvr>
                                      <p:to>
                                        <a:schemeClr val="accent2"/>
                                      </p:to>
                                    </p:animClr>
                                    <p:set>
                                      <p:cBhvr>
                                        <p:cTn id="113" dur="2000" fill="hold"/>
                                        <p:tgtEl>
                                          <p:spTgt spid="6"/>
                                        </p:tgtEl>
                                        <p:attrNameLst>
                                          <p:attrName>stroke.on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2000" fill="hold"/>
                                        <p:tgtEl>
                                          <p:spTgt spid="5"/>
                                        </p:tgtEl>
                                        <p:attrNameLst>
                                          <p:attrName>fillcolor</p:attrName>
                                        </p:attrNameLst>
                                      </p:cBhvr>
                                      <p:to>
                                        <a:schemeClr val="accent2"/>
                                      </p:to>
                                    </p:animClr>
                                    <p:set>
                                      <p:cBhvr>
                                        <p:cTn id="118" dur="2000" fill="hold"/>
                                        <p:tgtEl>
                                          <p:spTgt spid="5"/>
                                        </p:tgtEl>
                                        <p:attrNameLst>
                                          <p:attrName>fill.type</p:attrName>
                                        </p:attrNameLst>
                                      </p:cBhvr>
                                      <p:to>
                                        <p:strVal val="solid"/>
                                      </p:to>
                                    </p:set>
                                    <p:set>
                                      <p:cBhvr>
                                        <p:cTn id="119" dur="2000" fill="hold"/>
                                        <p:tgtEl>
                                          <p:spTgt spid="5"/>
                                        </p:tgtEl>
                                        <p:attrNameLst>
                                          <p:attrName>fill.on</p:attrName>
                                        </p:attrNameLst>
                                      </p:cBhvr>
                                      <p:to>
                                        <p:strVal val="true"/>
                                      </p:to>
                                    </p:set>
                                  </p:childTnLst>
                                </p:cTn>
                              </p:par>
                            </p:childTnLst>
                          </p:cTn>
                        </p:par>
                      </p:childTnLst>
                    </p:cTn>
                  </p:par>
                  <p:par>
                    <p:cTn id="120" fill="hold">
                      <p:stCondLst>
                        <p:cond delay="indefinite"/>
                      </p:stCondLst>
                      <p:childTnLst>
                        <p:par>
                          <p:cTn id="121" fill="hold">
                            <p:stCondLst>
                              <p:cond delay="0"/>
                            </p:stCondLst>
                            <p:childTnLst>
                              <p:par>
                                <p:cTn id="122" presetID="7" presetClass="emph" presetSubtype="2" fill="hold" nodeType="clickEffect">
                                  <p:stCondLst>
                                    <p:cond delay="0"/>
                                  </p:stCondLst>
                                  <p:childTnLst>
                                    <p:animClr clrSpc="rgb" dir="cw">
                                      <p:cBhvr>
                                        <p:cTn id="123" dur="2000" fill="hold"/>
                                        <p:tgtEl>
                                          <p:spTgt spid="6"/>
                                        </p:tgtEl>
                                        <p:attrNameLst>
                                          <p:attrName>stroke.color</p:attrName>
                                        </p:attrNameLst>
                                      </p:cBhvr>
                                      <p:to>
                                        <a:schemeClr val="tx1"/>
                                      </p:to>
                                    </p:animClr>
                                    <p:set>
                                      <p:cBhvr>
                                        <p:cTn id="124" dur="2000" fill="hold"/>
                                        <p:tgtEl>
                                          <p:spTgt spid="6"/>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dissolv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10"/>
                                        </p:tgtEl>
                                        <p:attrNameLst>
                                          <p:attrName>fillcolor</p:attrName>
                                        </p:attrNameLst>
                                      </p:cBhvr>
                                      <p:to>
                                        <a:schemeClr val="accent2"/>
                                      </p:to>
                                    </p:animClr>
                                    <p:set>
                                      <p:cBhvr>
                                        <p:cTn id="134" dur="2000" fill="hold"/>
                                        <p:tgtEl>
                                          <p:spTgt spid="10"/>
                                        </p:tgtEl>
                                        <p:attrNameLst>
                                          <p:attrName>fill.type</p:attrName>
                                        </p:attrNameLst>
                                      </p:cBhvr>
                                      <p:to>
                                        <p:strVal val="solid"/>
                                      </p:to>
                                    </p:set>
                                    <p:set>
                                      <p:cBhvr>
                                        <p:cTn id="135" dur="2000" fill="hold"/>
                                        <p:tgtEl>
                                          <p:spTgt spid="10"/>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dissolve">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2000" fill="hold"/>
                                        <p:tgtEl>
                                          <p:spTgt spid="11"/>
                                        </p:tgtEl>
                                        <p:attrNameLst>
                                          <p:attrName>fillcolor</p:attrName>
                                        </p:attrNameLst>
                                      </p:cBhvr>
                                      <p:to>
                                        <a:schemeClr val="accent2"/>
                                      </p:to>
                                    </p:animClr>
                                    <p:set>
                                      <p:cBhvr>
                                        <p:cTn id="145" dur="2000" fill="hold"/>
                                        <p:tgtEl>
                                          <p:spTgt spid="11"/>
                                        </p:tgtEl>
                                        <p:attrNameLst>
                                          <p:attrName>fill.type</p:attrName>
                                        </p:attrNameLst>
                                      </p:cBhvr>
                                      <p:to>
                                        <p:strVal val="solid"/>
                                      </p:to>
                                    </p:set>
                                    <p:set>
                                      <p:cBhvr>
                                        <p:cTn id="146" dur="2000" fill="hold"/>
                                        <p:tgtEl>
                                          <p:spTgt spid="11"/>
                                        </p:tgtEl>
                                        <p:attrNameLst>
                                          <p:attrName>fill.on</p:attrName>
                                        </p:attrNameLst>
                                      </p:cBhvr>
                                      <p:to>
                                        <p:strVal val="true"/>
                                      </p:to>
                                    </p:set>
                                  </p:childTnLst>
                                </p:cTn>
                              </p:par>
                              <p:par>
                                <p:cTn id="147" presetID="9" presetClass="entr" presetSubtype="0" fill="hold" nodeType="with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dissolve">
                                      <p:cBhvr>
                                        <p:cTn id="149" dur="5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7" presetClass="emph" presetSubtype="2" fill="hold" nodeType="clickEffect">
                                  <p:stCondLst>
                                    <p:cond delay="0"/>
                                  </p:stCondLst>
                                  <p:childTnLst>
                                    <p:animClr clrSpc="rgb" dir="cw">
                                      <p:cBhvr>
                                        <p:cTn id="153" dur="2000" fill="hold"/>
                                        <p:tgtEl>
                                          <p:spTgt spid="12"/>
                                        </p:tgtEl>
                                        <p:attrNameLst>
                                          <p:attrName>stroke.color</p:attrName>
                                        </p:attrNameLst>
                                      </p:cBhvr>
                                      <p:to>
                                        <a:schemeClr val="accent2"/>
                                      </p:to>
                                    </p:animClr>
                                    <p:set>
                                      <p:cBhvr>
                                        <p:cTn id="154" dur="2000" fill="hold"/>
                                        <p:tgtEl>
                                          <p:spTgt spid="12"/>
                                        </p:tgtEl>
                                        <p:attrNameLst>
                                          <p:attrName>stroke.on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7" presetClass="emph" presetSubtype="2" fill="hold" nodeType="clickEffect">
                                  <p:stCondLst>
                                    <p:cond delay="0"/>
                                  </p:stCondLst>
                                  <p:childTnLst>
                                    <p:animClr clrSpc="rgb" dir="cw">
                                      <p:cBhvr>
                                        <p:cTn id="158" dur="2000" fill="hold"/>
                                        <p:tgtEl>
                                          <p:spTgt spid="12"/>
                                        </p:tgtEl>
                                        <p:attrNameLst>
                                          <p:attrName>stroke.color</p:attrName>
                                        </p:attrNameLst>
                                      </p:cBhvr>
                                      <p:to>
                                        <a:schemeClr val="tx1"/>
                                      </p:to>
                                    </p:animClr>
                                    <p:set>
                                      <p:cBhvr>
                                        <p:cTn id="159" dur="2000" fill="hold"/>
                                        <p:tgtEl>
                                          <p:spTgt spid="12"/>
                                        </p:tgtEl>
                                        <p:attrNameLst>
                                          <p:attrName>stroke.on</p:attrName>
                                        </p:attrNameLst>
                                      </p:cBhvr>
                                      <p:to>
                                        <p:strVal val="true"/>
                                      </p:to>
                                    </p:set>
                                  </p:childTnLst>
                                </p:cTn>
                              </p:par>
                              <p:par>
                                <p:cTn id="160" presetID="9" presetClass="entr" presetSubtype="0" fill="hold" nodeType="with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dissolv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7" presetClass="emph" presetSubtype="2" fill="hold" nodeType="clickEffect">
                                  <p:stCondLst>
                                    <p:cond delay="0"/>
                                  </p:stCondLst>
                                  <p:childTnLst>
                                    <p:animClr clrSpc="rgb" dir="cw">
                                      <p:cBhvr>
                                        <p:cTn id="166" dur="2000" fill="hold"/>
                                        <p:tgtEl>
                                          <p:spTgt spid="13"/>
                                        </p:tgtEl>
                                        <p:attrNameLst>
                                          <p:attrName>stroke.color</p:attrName>
                                        </p:attrNameLst>
                                      </p:cBhvr>
                                      <p:to>
                                        <a:schemeClr val="accent2"/>
                                      </p:to>
                                    </p:animClr>
                                    <p:set>
                                      <p:cBhvr>
                                        <p:cTn id="167" dur="2000" fill="hold"/>
                                        <p:tgtEl>
                                          <p:spTgt spid="13"/>
                                        </p:tgtEl>
                                        <p:attrNameLst>
                                          <p:attrName>stroke.on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7" presetClass="emph" presetSubtype="2" fill="hold" nodeType="clickEffect">
                                  <p:stCondLst>
                                    <p:cond delay="0"/>
                                  </p:stCondLst>
                                  <p:childTnLst>
                                    <p:animClr clrSpc="rgb" dir="cw">
                                      <p:cBhvr>
                                        <p:cTn id="171" dur="2000" fill="hold"/>
                                        <p:tgtEl>
                                          <p:spTgt spid="13"/>
                                        </p:tgtEl>
                                        <p:attrNameLst>
                                          <p:attrName>stroke.color</p:attrName>
                                        </p:attrNameLst>
                                      </p:cBhvr>
                                      <p:to>
                                        <a:schemeClr val="tx1"/>
                                      </p:to>
                                    </p:animClr>
                                    <p:set>
                                      <p:cBhvr>
                                        <p:cTn id="172"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P spid="5"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92500" lnSpcReduction="20000"/>
          </a:bodyPr>
          <a:lstStyle/>
          <a:p>
            <a:pPr algn="l" fontAlgn="base">
              <a:buFont typeface="+mj-lt"/>
              <a:buAutoNum type="arabicPeriod"/>
            </a:pPr>
            <a:r>
              <a:rPr lang="en-GB" dirty="0"/>
              <a:t>Let the given graph be G. Add a </a:t>
            </a:r>
            <a:r>
              <a:rPr lang="en-GB"/>
              <a:t>new vertex </a:t>
            </a:r>
            <a:r>
              <a:rPr lang="en-GB" dirty="0"/>
              <a:t>s to the graph, add edges from the </a:t>
            </a:r>
            <a:r>
              <a:rPr lang="en-GB"/>
              <a:t>new vertex </a:t>
            </a:r>
            <a:r>
              <a:rPr lang="en-GB" dirty="0"/>
              <a:t>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t>
            </a:r>
            <a:r>
              <a:rPr lang="en-GB"/>
              <a:t>added vertex </a:t>
            </a:r>
            <a:r>
              <a:rPr lang="en-GB" dirty="0"/>
              <a:t>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a:t>
            </a:r>
            <a:r>
              <a:rPr lang="en-GB"/>
              <a:t>every vertex.</a:t>
            </a:r>
            <a:endParaRPr lang="en-GB" dirty="0"/>
          </a:p>
          <a:p>
            <a:pPr marL="0" indent="0" algn="l" fontAlgn="base">
              <a:buNone/>
            </a:pPr>
            <a:r>
              <a:rPr lang="en-GB" dirty="0"/>
              <a:t>Time complexity: The main steps in the algorithm are Bellman-Ford Algorithm called once and Dijkstra called V times. Time complexity of Bellman Ford is O(VE) and time complexity of Dijkstra is O(V Log V).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a:t>
            </a:r>
            <a:r>
              <a:rPr lang="en-GB"/>
              <a:t>source vertex </a:t>
            </a:r>
            <a:r>
              <a:rPr lang="en-GB" dirty="0"/>
              <a:t>4 and reweight the edges using following formula. w(u, v) = w(u, v) + h[u] – h[v].</a:t>
            </a:r>
          </a:p>
          <a:p>
            <a:r>
              <a:rPr lang="en-GB" dirty="0"/>
              <a:t>Since all weights are positive now, we can run Dijkstra’s shortest path algorithm for </a:t>
            </a:r>
            <a:r>
              <a:rPr lang="en-GB"/>
              <a:t>every vertex </a:t>
            </a:r>
            <a:r>
              <a:rPr lang="en-GB" dirty="0"/>
              <a:t>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58522"/>
          </a:xfrm>
        </p:spPr>
        <p:txBody>
          <a:bodyPr>
            <a:normAutofit fontScale="92500" lnSpcReduction="1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7041995"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565995"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575395"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651595"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904583"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803995" y="2321881"/>
            <a:ext cx="533400" cy="533400"/>
            <a:chOff x="1824" y="2736"/>
            <a:chExt cx="336"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324731"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339544"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493803"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600200"/>
            <a:ext cx="8229600" cy="4983162"/>
          </a:xfrm>
        </p:spPr>
        <p:txBody>
          <a:bodyPr>
            <a:normAutofit fontScale="85000" lnSpcReduction="1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v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w of vertex v</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v-w</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 or until the shortest path to a specific destination is found.</a:t>
            </a:r>
          </a:p>
          <a:p>
            <a:r>
              <a:rPr lang="en-GB" dirty="0"/>
              <a:t>Time complexity: O(E log V) </a:t>
            </a:r>
            <a:r>
              <a:rPr lang="pt-BR" dirty="0"/>
              <a:t>for Binary Heap implementation</a:t>
            </a:r>
            <a:endParaRPr lang="en-GB" dirty="0"/>
          </a:p>
          <a:p>
            <a:r>
              <a:rPr lang="en-GB" dirty="0"/>
              <a:t>Notes</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undirected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41754</TotalTime>
  <Words>7562</Words>
  <Application>Microsoft Office PowerPoint</Application>
  <PresentationFormat>On-screen Show (4:3)</PresentationFormat>
  <Paragraphs>1595</Paragraphs>
  <Slides>65</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DejaVu Sans Mono</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Edge Relaxation</vt:lpstr>
      <vt:lpstr>Generic Shortest-paths Algorithm</vt:lpstr>
      <vt:lpstr>Dijkstra's Algorithm</vt:lpstr>
      <vt:lpstr>Dijkstra’s Algorithm: Correctness Proof</vt:lpstr>
      <vt:lpstr>Toy Example: find shortest path starting from source vertex S for undirected graph</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Increase weight of every edge by a constant?</vt:lpstr>
      <vt:lpstr>Double the original weights?</vt:lpstr>
      <vt:lpstr>Johnson’s algorithm for All-pairs shortest paths</vt:lpstr>
      <vt:lpstr>Johnson’s Algorithm Example</vt:lpstr>
      <vt:lpstr>Johnson’s Algorithm: Proof</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1232</cp:revision>
  <cp:lastPrinted>2024-11-04T21:27:29Z</cp:lastPrinted>
  <dcterms:created xsi:type="dcterms:W3CDTF">2018-08-13T22:58:39Z</dcterms:created>
  <dcterms:modified xsi:type="dcterms:W3CDTF">2024-11-18T17:09:50Z</dcterms:modified>
</cp:coreProperties>
</file>